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89" r:id="rId4"/>
    <p:sldId id="290" r:id="rId5"/>
    <p:sldId id="294" r:id="rId6"/>
    <p:sldId id="291" r:id="rId7"/>
    <p:sldId id="297" r:id="rId8"/>
    <p:sldId id="292" r:id="rId9"/>
    <p:sldId id="293" r:id="rId10"/>
    <p:sldId id="284" r:id="rId11"/>
    <p:sldId id="28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2DD"/>
    <a:srgbClr val="F6F0EB"/>
    <a:srgbClr val="D8D0CA"/>
    <a:srgbClr val="E5E3DF"/>
    <a:srgbClr val="E8E7E3"/>
    <a:srgbClr val="FFFFFF"/>
    <a:srgbClr val="7D4A31"/>
    <a:srgbClr val="00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82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146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4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260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69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18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840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09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72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773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429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30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4368F-5FEE-4BCA-866F-9421284102E7}" type="datetimeFigureOut">
              <a:rPr lang="en-GB" smtClean="0"/>
              <a:t>06/07/2023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BA97F-993A-49EC-8235-F5026C61B3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32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rm.ac.uk/resources/online/all/?id=2081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urful drawing of a breath&#10;&#10;">
            <a:extLst>
              <a:ext uri="{FF2B5EF4-FFF2-40B4-BE49-F238E27FC236}">
                <a16:creationId xmlns:a16="http://schemas.microsoft.com/office/drawing/2014/main" id="{829EDB26-6974-05A5-DD89-7A54B9B3A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4946" r="7664" b="74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F0F27A-37AB-A1A7-312C-59359EE23324}"/>
              </a:ext>
            </a:extLst>
          </p:cNvPr>
          <p:cNvSpPr txBox="1">
            <a:spLocks/>
          </p:cNvSpPr>
          <p:nvPr/>
        </p:nvSpPr>
        <p:spPr>
          <a:xfrm>
            <a:off x="1573111" y="1216741"/>
            <a:ext cx="5997777" cy="3023419"/>
          </a:xfrm>
          <a:prstGeom prst="roundRect">
            <a:avLst>
              <a:gd name="adj" fmla="val 7361"/>
            </a:avLst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800" b="1" dirty="0">
                <a:solidFill>
                  <a:srgbClr val="833C0B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Your Breath:</a:t>
            </a:r>
            <a:br>
              <a:rPr lang="en-GB" sz="4800" dirty="0">
                <a:solidFill>
                  <a:srgbClr val="833C0B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GB" sz="3600" dirty="0">
                <a:solidFill>
                  <a:srgbClr val="833C0B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Promoting observation skills through arts and technologies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reflective method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Dr. Gil Dekel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18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talie\Desktop\publish journal article 2020\- graphics images\black marker photo\black-marker-dec-2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6424" r="3125" b="-174"/>
          <a:stretch/>
        </p:blipFill>
        <p:spPr bwMode="auto">
          <a:xfrm>
            <a:off x="0" y="-1"/>
            <a:ext cx="9144000" cy="688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91400" y="6472010"/>
            <a:ext cx="16002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000" dirty="0">
                <a:solidFill>
                  <a:schemeClr val="bg1">
                    <a:lumMod val="85000"/>
                  </a:schemeClr>
                </a:solidFill>
              </a:rPr>
              <a:t>Image © Gil  Dekel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1161" y="4665058"/>
            <a:ext cx="2937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the activity: </a:t>
            </a:r>
          </a:p>
          <a:p>
            <a:r>
              <a:rPr lang="en-GB" sz="2400" dirty="0"/>
              <a:t>have a black marker,</a:t>
            </a:r>
          </a:p>
          <a:p>
            <a:r>
              <a:rPr lang="en-GB" sz="2400" dirty="0"/>
              <a:t>A3 or A4 Paper</a:t>
            </a:r>
          </a:p>
        </p:txBody>
      </p:sp>
    </p:spTree>
    <p:extLst>
      <p:ext uri="{BB962C8B-B14F-4D97-AF65-F5344CB8AC3E}">
        <p14:creationId xmlns:p14="http://schemas.microsoft.com/office/powerpoint/2010/main" val="4063905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88573"/>
            <a:ext cx="7122623" cy="340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70222" y="5951425"/>
            <a:ext cx="4343401" cy="602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ncrm.ac.uk/resources/online/all/?id=20812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974807" y="2822646"/>
            <a:ext cx="838200" cy="1050472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641431" y="3817218"/>
            <a:ext cx="373176" cy="376164"/>
          </a:xfrm>
          <a:prstGeom prst="ellipse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914399" y="317744"/>
            <a:ext cx="4038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Share your drawing</a:t>
            </a: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75B0A81C-D4D0-4527-2EEF-C1C6E9DDA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516903"/>
            <a:ext cx="1735759" cy="17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9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person, hand, close, sunglasses&#10;&#10;Description automatically generated">
            <a:extLst>
              <a:ext uri="{FF2B5EF4-FFF2-40B4-BE49-F238E27FC236}">
                <a16:creationId xmlns:a16="http://schemas.microsoft.com/office/drawing/2014/main" id="{93D1E65E-C3E9-5EF1-77B8-7D5D6E696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9"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7A82D-855C-E981-A3CA-04297651F1CE}"/>
              </a:ext>
            </a:extLst>
          </p:cNvPr>
          <p:cNvSpPr txBox="1"/>
          <p:nvPr/>
        </p:nvSpPr>
        <p:spPr>
          <a:xfrm>
            <a:off x="7241459" y="6538313"/>
            <a:ext cx="183529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/>
              <a:t>https://unsplash.com/photos/kqguzgvYrtM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E6C41-CEE7-6890-2CBA-D54C74B9921A}"/>
              </a:ext>
            </a:extLst>
          </p:cNvPr>
          <p:cNvSpPr txBox="1"/>
          <p:nvPr/>
        </p:nvSpPr>
        <p:spPr>
          <a:xfrm>
            <a:off x="298655" y="5461095"/>
            <a:ext cx="2724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Students find </a:t>
            </a:r>
            <a:br>
              <a:rPr lang="en-GB" sz="3200" dirty="0"/>
            </a:br>
            <a:r>
              <a:rPr lang="en-GB" sz="3200" dirty="0"/>
              <a:t>it hard to focus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738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399CA0C5-0AB9-21C6-CDA8-C9E5CC978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6" b="33051"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37A82D-855C-E981-A3CA-04297651F1CE}"/>
              </a:ext>
            </a:extLst>
          </p:cNvPr>
          <p:cNvSpPr txBox="1"/>
          <p:nvPr/>
        </p:nvSpPr>
        <p:spPr>
          <a:xfrm>
            <a:off x="6894870" y="6538313"/>
            <a:ext cx="2197511" cy="23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2">
                    <a:lumMod val="75000"/>
                  </a:schemeClr>
                </a:solidFill>
              </a:rPr>
              <a:t>https://unsplash.com/photos/I-ZZuLNxGfY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E6C41-CEE7-6890-2CBA-D54C74B9921A}"/>
              </a:ext>
            </a:extLst>
          </p:cNvPr>
          <p:cNvSpPr txBox="1"/>
          <p:nvPr/>
        </p:nvSpPr>
        <p:spPr>
          <a:xfrm>
            <a:off x="564126" y="995205"/>
            <a:ext cx="4007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because there are too many distractions.</a:t>
            </a:r>
          </a:p>
        </p:txBody>
      </p:sp>
    </p:spTree>
    <p:extLst>
      <p:ext uri="{BB962C8B-B14F-4D97-AF65-F5344CB8AC3E}">
        <p14:creationId xmlns:p14="http://schemas.microsoft.com/office/powerpoint/2010/main" val="1389565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A14CB46-6E97-149D-D7B7-5DAE47B3D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Content Placeholder 11" descr="Diagram&#10;&#10;Description automatically generated">
            <a:extLst>
              <a:ext uri="{FF2B5EF4-FFF2-40B4-BE49-F238E27FC236}">
                <a16:creationId xmlns:a16="http://schemas.microsoft.com/office/drawing/2014/main" id="{FCAB448C-6A93-C1C8-98C5-37D049A6C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004604-3EA9-5383-A36E-461433218F7B}"/>
              </a:ext>
            </a:extLst>
          </p:cNvPr>
          <p:cNvSpPr txBox="1"/>
          <p:nvPr/>
        </p:nvSpPr>
        <p:spPr>
          <a:xfrm>
            <a:off x="8349167" y="6538313"/>
            <a:ext cx="79483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Gil Dekel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EABCEE-033C-F1BB-3228-83E13F5E6ABC}"/>
              </a:ext>
            </a:extLst>
          </p:cNvPr>
          <p:cNvSpPr txBox="1"/>
          <p:nvPr/>
        </p:nvSpPr>
        <p:spPr>
          <a:xfrm>
            <a:off x="232285" y="4608871"/>
            <a:ext cx="4996017" cy="214526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Solution: a reflective method, using</a:t>
            </a:r>
          </a:p>
          <a:p>
            <a:pPr marL="342900" indent="-342900">
              <a:buClr>
                <a:schemeClr val="bg1">
                  <a:lumMod val="50000"/>
                </a:schemeClr>
              </a:buClr>
              <a:buSzPct val="77000"/>
              <a:buFont typeface="Calibri" panose="020F050202020403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guided meditation</a:t>
            </a:r>
          </a:p>
          <a:p>
            <a:pPr marL="342900" indent="-342900">
              <a:buClr>
                <a:schemeClr val="bg1">
                  <a:lumMod val="50000"/>
                </a:schemeClr>
              </a:buClr>
              <a:buSzPct val="77000"/>
              <a:buFont typeface="Calibri" panose="020F050202020403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simple arts</a:t>
            </a:r>
          </a:p>
          <a:p>
            <a:pPr marL="342900" indent="-342900">
              <a:buClr>
                <a:schemeClr val="bg1">
                  <a:lumMod val="50000"/>
                </a:schemeClr>
              </a:buClr>
              <a:buSzPct val="77000"/>
              <a:buFont typeface="Calibri" panose="020F0502020204030204" pitchFamily="34" charset="0"/>
              <a:buChar char="•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technologies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build deep relation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8810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5ED9104-551E-1A03-EED4-2E9004571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t="30056" r="3987" b="23719"/>
          <a:stretch/>
        </p:blipFill>
        <p:spPr>
          <a:xfrm>
            <a:off x="0" y="0"/>
            <a:ext cx="9144000" cy="685800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004604-3EA9-5383-A36E-461433218F7B}"/>
              </a:ext>
            </a:extLst>
          </p:cNvPr>
          <p:cNvSpPr txBox="1"/>
          <p:nvPr/>
        </p:nvSpPr>
        <p:spPr>
          <a:xfrm>
            <a:off x="7049730" y="6488668"/>
            <a:ext cx="2094270" cy="369332"/>
          </a:xfrm>
          <a:prstGeom prst="rect">
            <a:avLst/>
          </a:prstGeom>
          <a:solidFill>
            <a:srgbClr val="FFFFFF">
              <a:alpha val="45882"/>
            </a:srgbClr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https://pixabay.com/illustrations/thoughts-thinking-knowledge-7414720/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EABCEE-033C-F1BB-3228-83E13F5E6ABC}"/>
              </a:ext>
            </a:extLst>
          </p:cNvPr>
          <p:cNvSpPr txBox="1"/>
          <p:nvPr/>
        </p:nvSpPr>
        <p:spPr>
          <a:xfrm>
            <a:off x="446629" y="4936688"/>
            <a:ext cx="2303945" cy="173664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Focus.</a:t>
            </a:r>
          </a:p>
          <a:p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Intuitive knowledge.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7236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C47551E4-A4A5-8AA2-6267-844AA37822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82" r="12561" b="-82"/>
          <a:stretch/>
        </p:blipFill>
        <p:spPr>
          <a:xfrm>
            <a:off x="0" y="0"/>
            <a:ext cx="9144000" cy="68692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004604-3EA9-5383-A36E-461433218F7B}"/>
              </a:ext>
            </a:extLst>
          </p:cNvPr>
          <p:cNvSpPr txBox="1"/>
          <p:nvPr/>
        </p:nvSpPr>
        <p:spPr>
          <a:xfrm>
            <a:off x="7772400" y="6416041"/>
            <a:ext cx="1295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https://unsplash.com/photos/OEppe6J-Ggc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EABCEE-033C-F1BB-3228-83E13F5E6ABC}"/>
              </a:ext>
            </a:extLst>
          </p:cNvPr>
          <p:cNvSpPr txBox="1"/>
          <p:nvPr/>
        </p:nvSpPr>
        <p:spPr>
          <a:xfrm>
            <a:off x="263995" y="4114920"/>
            <a:ext cx="3548464" cy="24857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Engage participants whilst they are still in the relaxed stage.</a:t>
            </a:r>
          </a:p>
          <a:p>
            <a:r>
              <a:rPr lang="en-GB" sz="2800" dirty="0"/>
              <a:t>Body and mind are relaxed.</a:t>
            </a:r>
          </a:p>
        </p:txBody>
      </p:sp>
    </p:spTree>
    <p:extLst>
      <p:ext uri="{BB962C8B-B14F-4D97-AF65-F5344CB8AC3E}">
        <p14:creationId xmlns:p14="http://schemas.microsoft.com/office/powerpoint/2010/main" val="210669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le&#10;&#10;Description automatically generated with medium confidence">
            <a:extLst>
              <a:ext uri="{FF2B5EF4-FFF2-40B4-BE49-F238E27FC236}">
                <a16:creationId xmlns:a16="http://schemas.microsoft.com/office/drawing/2014/main" id="{B6D0A23A-8A8F-5F4C-2DD3-CA665CC79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4" y="0"/>
            <a:ext cx="849781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150E36-3FDF-4841-C6E8-530B6B6DA22E}"/>
              </a:ext>
            </a:extLst>
          </p:cNvPr>
          <p:cNvSpPr/>
          <p:nvPr/>
        </p:nvSpPr>
        <p:spPr>
          <a:xfrm>
            <a:off x="0" y="0"/>
            <a:ext cx="323094" cy="6858000"/>
          </a:xfrm>
          <a:prstGeom prst="rect">
            <a:avLst/>
          </a:prstGeom>
          <a:gradFill flip="none" rotWithShape="1">
            <a:gsLst>
              <a:gs pos="0">
                <a:srgbClr val="E5E3DF"/>
              </a:gs>
              <a:gs pos="100000">
                <a:srgbClr val="D8D0CA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B61F58-4919-4C50-2B65-1AB9702E3B52}"/>
              </a:ext>
            </a:extLst>
          </p:cNvPr>
          <p:cNvSpPr/>
          <p:nvPr/>
        </p:nvSpPr>
        <p:spPr>
          <a:xfrm>
            <a:off x="8820906" y="0"/>
            <a:ext cx="323094" cy="6858000"/>
          </a:xfrm>
          <a:prstGeom prst="rect">
            <a:avLst/>
          </a:prstGeom>
          <a:gradFill flip="none" rotWithShape="1">
            <a:gsLst>
              <a:gs pos="0">
                <a:srgbClr val="F6F0EB"/>
              </a:gs>
              <a:gs pos="100000">
                <a:srgbClr val="E8E2DD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8860C-1987-63B8-A48F-94FCDE71F724}"/>
              </a:ext>
            </a:extLst>
          </p:cNvPr>
          <p:cNvSpPr txBox="1"/>
          <p:nvPr/>
        </p:nvSpPr>
        <p:spPr>
          <a:xfrm>
            <a:off x="242174" y="5403979"/>
            <a:ext cx="3124113" cy="132802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Draw your breathing pattern on paper (you can also colour it).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7810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80266A6-8F46-BB40-404C-A711A409A1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37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EABCEE-033C-F1BB-3228-83E13F5E6ABC}"/>
              </a:ext>
            </a:extLst>
          </p:cNvPr>
          <p:cNvSpPr txBox="1"/>
          <p:nvPr/>
        </p:nvSpPr>
        <p:spPr>
          <a:xfrm>
            <a:off x="443188" y="330866"/>
            <a:ext cx="2926817" cy="48458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 practice –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helps move people away from their comfort zone.</a:t>
            </a:r>
          </a:p>
          <a:p>
            <a:endParaRPr lang="en-GB" sz="24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Breathing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an individual activity; regulates thinking and feelings…</a:t>
            </a:r>
          </a:p>
          <a:p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Art + breath = a sense of ownership</a:t>
            </a:r>
            <a:endParaRPr lang="en-GB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68958-7582-1BBC-2C8A-7F4FAD6D3FCC}"/>
              </a:ext>
            </a:extLst>
          </p:cNvPr>
          <p:cNvSpPr txBox="1"/>
          <p:nvPr/>
        </p:nvSpPr>
        <p:spPr>
          <a:xfrm>
            <a:off x="7766115" y="6463847"/>
            <a:ext cx="131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2">
                    <a:lumMod val="75000"/>
                  </a:schemeClr>
                </a:solidFill>
              </a:rPr>
              <a:t>https://unsplash.com/photos/k0rVudBoB4c</a:t>
            </a:r>
          </a:p>
        </p:txBody>
      </p:sp>
    </p:spTree>
    <p:extLst>
      <p:ext uri="{BB962C8B-B14F-4D97-AF65-F5344CB8AC3E}">
        <p14:creationId xmlns:p14="http://schemas.microsoft.com/office/powerpoint/2010/main" val="1541886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F004604-3EA9-5383-A36E-461433218F7B}"/>
              </a:ext>
            </a:extLst>
          </p:cNvPr>
          <p:cNvSpPr txBox="1"/>
          <p:nvPr/>
        </p:nvSpPr>
        <p:spPr>
          <a:xfrm>
            <a:off x="7094221" y="6488668"/>
            <a:ext cx="2049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dirty="0">
                <a:solidFill>
                  <a:schemeClr val="bg2">
                    <a:lumMod val="75000"/>
                  </a:schemeClr>
                </a:solidFill>
              </a:rPr>
              <a:t>https://pixabay.com/vectors/graphic-evil-eye-hand-of-fatima-4092402/</a:t>
            </a:r>
          </a:p>
        </p:txBody>
      </p:sp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08CD099-5B4B-D854-31DB-0FFEF284B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3"/>
          <a:stretch/>
        </p:blipFill>
        <p:spPr>
          <a:xfrm>
            <a:off x="2963162" y="184882"/>
            <a:ext cx="5259186" cy="6488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2B48E4-9B23-5455-86B0-4745D3E53649}"/>
              </a:ext>
            </a:extLst>
          </p:cNvPr>
          <p:cNvSpPr txBox="1"/>
          <p:nvPr/>
        </p:nvSpPr>
        <p:spPr>
          <a:xfrm>
            <a:off x="380016" y="429926"/>
            <a:ext cx="2703872" cy="24552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Know Thyself.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constructivist pedagogy - knowledge while reflecting.</a:t>
            </a:r>
          </a:p>
        </p:txBody>
      </p:sp>
    </p:spTree>
    <p:extLst>
      <p:ext uri="{BB962C8B-B14F-4D97-AF65-F5344CB8AC3E}">
        <p14:creationId xmlns:p14="http://schemas.microsoft.com/office/powerpoint/2010/main" val="624512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406</TotalTime>
  <Words>219</Words>
  <Application>Microsoft Office PowerPoint</Application>
  <PresentationFormat>On-screen Show (4:3)</PresentationFormat>
  <Paragraphs>35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Dekel</dc:creator>
  <cp:lastModifiedBy>Gil Dekel</cp:lastModifiedBy>
  <cp:revision>36</cp:revision>
  <dcterms:created xsi:type="dcterms:W3CDTF">2023-02-16T19:56:03Z</dcterms:created>
  <dcterms:modified xsi:type="dcterms:W3CDTF">2023-07-06T17:16:42Z</dcterms:modified>
</cp:coreProperties>
</file>